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8" r:id="rId4"/>
    <p:sldId id="261" r:id="rId5"/>
    <p:sldId id="258" r:id="rId6"/>
    <p:sldId id="259" r:id="rId7"/>
    <p:sldId id="260" r:id="rId8"/>
    <p:sldId id="262" r:id="rId9"/>
    <p:sldId id="264" r:id="rId10"/>
    <p:sldId id="265" r:id="rId11"/>
    <p:sldId id="266" r:id="rId12"/>
    <p:sldId id="263" r:id="rId13"/>
    <p:sldId id="267" r:id="rId14"/>
    <p:sldId id="269" r:id="rId15"/>
    <p:sldId id="270" r:id="rId16"/>
    <p:sldId id="285" r:id="rId17"/>
    <p:sldId id="272" r:id="rId18"/>
    <p:sldId id="271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6" r:id="rId28"/>
    <p:sldId id="282" r:id="rId29"/>
    <p:sldId id="287" r:id="rId30"/>
    <p:sldId id="283" r:id="rId31"/>
    <p:sldId id="284" r:id="rId32"/>
    <p:sldId id="281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81"/>
  </p:normalViewPr>
  <p:slideViewPr>
    <p:cSldViewPr snapToGrid="0" snapToObjects="1">
      <p:cViewPr varScale="1">
        <p:scale>
          <a:sx n="107" d="100"/>
          <a:sy n="107" d="100"/>
        </p:scale>
        <p:origin x="73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AE085-0359-5948-9EB1-D6BEFFD742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5E22F42-BEDD-A343-A1A9-474F9B5765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3B7D00-E816-2542-8B68-67811D3B59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73912-FD6D-6D4B-B6C1-F54B20F1DB70}" type="datetimeFigureOut">
              <a:rPr lang="en-US" smtClean="0"/>
              <a:t>9/10/19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570D6E-1947-0240-8ED0-12401C931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500421-9C1B-2D45-AEA5-D69603657C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F8AF6-0192-F843-8D0C-5B070C3F6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4527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DBA7D-B3E0-8E4C-A1A6-22771B125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977DC82-BCC4-5E4A-BFAA-33867170EC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78645-88ED-004D-8EC8-7EDCDFE123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73912-FD6D-6D4B-B6C1-F54B20F1DB70}" type="datetimeFigureOut">
              <a:rPr lang="en-US" smtClean="0"/>
              <a:t>9/10/19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08D7CC-E02F-6D4E-9788-88DA5C119C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4B59CB-0999-9046-BEF6-987A863F7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F8AF6-0192-F843-8D0C-5B070C3F6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1494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15CF691-E0BB-834B-9041-7C2F9DDF47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EB9CE3D-9CF4-B548-84F3-DF72F75ABA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A0EA36-B1DC-C745-AC26-EFBCFBD5A5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73912-FD6D-6D4B-B6C1-F54B20F1DB70}" type="datetimeFigureOut">
              <a:rPr lang="en-US" smtClean="0"/>
              <a:t>9/10/19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2AA663-A61A-804F-B98F-E079F39A60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0017B3-B610-0446-BE5A-64EED450F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F8AF6-0192-F843-8D0C-5B070C3F6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305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D986E6-8DF8-444D-9909-AE455A67C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013571-6FFA-9746-AC31-48AE39C15A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FFCF09-AF8D-DE43-8FE7-114A33D6C8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73912-FD6D-6D4B-B6C1-F54B20F1DB70}" type="datetimeFigureOut">
              <a:rPr lang="en-US" smtClean="0"/>
              <a:t>9/10/19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196924-D2EF-DC4C-B704-0A0BBF7424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59B4CD-CF1F-B04A-91DF-E7DBEA72A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F8AF6-0192-F843-8D0C-5B070C3F6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6260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4A2CD-ED52-8149-A573-8FB4C91014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1C3B69-9F4D-8542-B37A-9E28A99D7A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AC4B80-D9C7-9041-ABE9-D7D2F43D80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73912-FD6D-6D4B-B6C1-F54B20F1DB70}" type="datetimeFigureOut">
              <a:rPr lang="en-US" smtClean="0"/>
              <a:t>9/10/19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9FFC48-1813-E941-8C1D-8E6A9C218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833ACC-DD9A-764F-AEBA-D47291280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F8AF6-0192-F843-8D0C-5B070C3F6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738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9A5D96-E557-ED48-A37C-7B407A482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18472E-878F-E84A-9794-AD294CA57C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34140D-3E93-9344-BA89-0059906690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99F5B8-0DD2-0F4E-BD92-BEA52A2CD8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73912-FD6D-6D4B-B6C1-F54B20F1DB70}" type="datetimeFigureOut">
              <a:rPr lang="en-US" smtClean="0"/>
              <a:t>9/10/19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877711-FCC3-0749-A7D9-4172292B7E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D8F36C-4E75-0143-A0A1-F622B967B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F8AF6-0192-F843-8D0C-5B070C3F6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7176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219493-1584-4D45-A5B3-5BAABC1140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BC80F0-259F-4444-8266-BB494318F2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65C648-FD8E-7A4A-AD51-02AC6135F8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730DD5-8356-C743-84E9-0CDE1C3E33B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76D2EAF-8415-274D-A4E3-6469F11892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F2C7B1-5719-C941-9F79-374EB0B2F9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73912-FD6D-6D4B-B6C1-F54B20F1DB70}" type="datetimeFigureOut">
              <a:rPr lang="en-US" smtClean="0"/>
              <a:t>9/10/19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B5D7FFE-5405-814C-9FAE-40E769C874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6F5964-1525-614F-9AC3-0E7B3E2DBB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F8AF6-0192-F843-8D0C-5B070C3F6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8570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65CEE-8FA3-BB4F-AE01-B284C6D5A3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378171F-9427-0444-9936-43AE4A7F02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73912-FD6D-6D4B-B6C1-F54B20F1DB70}" type="datetimeFigureOut">
              <a:rPr lang="en-US" smtClean="0"/>
              <a:t>9/10/19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E08E6F-22F5-A04B-8526-D0E5DEAADF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E7B27E-3C6E-3942-BB17-EC96DC398E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F8AF6-0192-F843-8D0C-5B070C3F6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1197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B05D462-ADAA-874E-B99A-AF33D0C205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73912-FD6D-6D4B-B6C1-F54B20F1DB70}" type="datetimeFigureOut">
              <a:rPr lang="en-US" smtClean="0"/>
              <a:t>9/10/19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1077732-12CD-2C4E-933B-F41A842F08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0BB365-4C7C-5D43-87F2-3E09C9F0F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F8AF6-0192-F843-8D0C-5B070C3F6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1721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FADCB-6201-DF49-AC1D-14502CB1A7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53C062-06E9-5841-A854-FF2F6175A3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ACB87E-1804-B447-A421-21D3255331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14B738-740F-B042-9561-B3AD3EBCB6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73912-FD6D-6D4B-B6C1-F54B20F1DB70}" type="datetimeFigureOut">
              <a:rPr lang="en-US" smtClean="0"/>
              <a:t>9/10/19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8A7047-202E-1440-99DB-4BC1839A72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B56463-3076-5644-BB07-168ABD58C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F8AF6-0192-F843-8D0C-5B070C3F6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0757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22C7CC-D65F-E64A-9BA1-49EB825EA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10E5E64-CC25-214D-811F-1BF0F20F72C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15F350-97AC-5A46-9E24-54B0250A3A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739612-D25D-AB45-9982-361F746C35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73912-FD6D-6D4B-B6C1-F54B20F1DB70}" type="datetimeFigureOut">
              <a:rPr lang="en-US" smtClean="0"/>
              <a:t>9/10/19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DFAFF5-F63E-9048-804F-02B9CD2FB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599E49-C996-F84D-B186-54D69A0BC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F8AF6-0192-F843-8D0C-5B070C3F6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8607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450ADC4-15C7-DE43-92DF-A32A38E069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C9D4E8-DCB6-B846-A35B-135DBDCBA3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053E3B-C6D2-F340-9053-106281D69F3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473912-FD6D-6D4B-B6C1-F54B20F1DB70}" type="datetimeFigureOut">
              <a:rPr lang="en-US" smtClean="0"/>
              <a:t>9/10/19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73D6E5-C55D-814C-812F-BA3229DED6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F8754B-A946-3543-ABDA-6932BC4FE3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0F8AF6-0192-F843-8D0C-5B070C3F6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7615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photos/london-underground-city-subway-2742625/" TargetMode="External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tif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Dependency_inversion_principle" TargetMode="External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File:W3sDesign_Dependency_Injection_Design_Pattern_UML.jpg" TargetMode="External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en.wikipedia.org/wiki/Dependency_injection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Design_by_contract#/media/File:Design_by_contract.svg" TargetMode="External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Unified_Modeling_Language#/media/File:UML_logo.svg" TargetMode="External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jwz.org/gruntle/nomo.html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04D9319-DEF7-B54D-B24B-730717513A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B67B7163-9BB3-9F46-A1E9-81AE555947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40931" y="6003052"/>
            <a:ext cx="5424487" cy="512048"/>
          </a:xfrm>
          <a:solidFill>
            <a:schemeClr val="accent3">
              <a:lumMod val="75000"/>
              <a:alpha val="67000"/>
            </a:schemeClr>
          </a:solidFill>
        </p:spPr>
        <p:txBody>
          <a:bodyPr/>
          <a:lstStyle/>
          <a:p>
            <a:r>
              <a:rPr lang="en-US" dirty="0"/>
              <a:t>Dr. Jason B. Shepherd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9A6180-8368-A24C-A806-9A0C7375F1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40931" y="3543301"/>
            <a:ext cx="5424487" cy="2459752"/>
          </a:xfrm>
          <a:solidFill>
            <a:schemeClr val="accent3">
              <a:alpha val="70000"/>
            </a:schemeClr>
          </a:solidFill>
        </p:spPr>
        <p:txBody>
          <a:bodyPr>
            <a:normAutofit fontScale="90000"/>
          </a:bodyPr>
          <a:lstStyle/>
          <a:p>
            <a:r>
              <a:rPr lang="en-US" dirty="0"/>
              <a:t>Clean Code, Software Design, and Refactoring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8A7F72C-B426-0749-8E8A-0E48315515D4}"/>
              </a:ext>
            </a:extLst>
          </p:cNvPr>
          <p:cNvSpPr/>
          <p:nvPr/>
        </p:nvSpPr>
        <p:spPr>
          <a:xfrm>
            <a:off x="8548687" y="6627168"/>
            <a:ext cx="3852863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hlinkClick r:id="rId3"/>
              </a:rPr>
              <a:t>https://pixabay.com/photos/london-underground-city-subway-2742625/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17418267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D6D93-C086-7B4F-A58E-1612C129EB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is Better?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3B018C-3DA6-D841-8E52-85F2697D7F60}"/>
              </a:ext>
            </a:extLst>
          </p:cNvPr>
          <p:cNvSpPr txBox="1"/>
          <p:nvPr/>
        </p:nvSpPr>
        <p:spPr>
          <a:xfrm>
            <a:off x="1328737" y="1690687"/>
            <a:ext cx="51006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def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make_user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(*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f, l,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classname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return eval(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classname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)(f, l)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ABA8A8-B10D-834D-B5D2-18553795AAE9}"/>
              </a:ext>
            </a:extLst>
          </p:cNvPr>
          <p:cNvSpPr txBox="1"/>
          <p:nvPr/>
        </p:nvSpPr>
        <p:spPr>
          <a:xfrm>
            <a:off x="1328737" y="3228321"/>
            <a:ext cx="977469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def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make_user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(first, last, type_):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if type_ == 'Student':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return Student(first, last)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elif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type_ == 'Faculty':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return Faculty(first, last)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else: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raise Exception('Unknown type "{}”’.format(type_))</a:t>
            </a:r>
          </a:p>
        </p:txBody>
      </p:sp>
    </p:spTree>
    <p:extLst>
      <p:ext uri="{BB962C8B-B14F-4D97-AF65-F5344CB8AC3E}">
        <p14:creationId xmlns:p14="http://schemas.microsoft.com/office/powerpoint/2010/main" val="4263033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7847FB-1433-F64E-87F9-02AFC847D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PEP8 – A Style Guide for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C76AF6-0C99-744F-B1B6-725B2D987F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Refer to class repo </a:t>
            </a:r>
            <a:r>
              <a:rPr lang="en-US" i="1" dirty="0"/>
              <a:t>Reading Assignment Links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</a:t>
            </a:r>
            <a:r>
              <a:rPr lang="en-US" i="1" dirty="0"/>
              <a:t>Coding Conventions</a:t>
            </a:r>
            <a:r>
              <a:rPr lang="en-US" dirty="0"/>
              <a:t>.</a:t>
            </a:r>
          </a:p>
          <a:p>
            <a:r>
              <a:rPr lang="en-US" dirty="0"/>
              <a:t>I will not read this to you.  You are responsible for reading PEP8.</a:t>
            </a:r>
          </a:p>
          <a:p>
            <a:r>
              <a:rPr lang="en-US" dirty="0"/>
              <a:t>Main ideas:</a:t>
            </a:r>
          </a:p>
          <a:p>
            <a:pPr lvl="1"/>
            <a:r>
              <a:rPr lang="en-US" dirty="0"/>
              <a:t>Naming conventions for variables, functions, class, and modules</a:t>
            </a:r>
          </a:p>
          <a:p>
            <a:pPr lvl="1"/>
            <a:r>
              <a:rPr lang="en-US" dirty="0"/>
              <a:t>Docstrings</a:t>
            </a:r>
          </a:p>
          <a:p>
            <a:pPr lvl="1"/>
            <a:r>
              <a:rPr lang="en-US" dirty="0"/>
              <a:t>Whitespace and indentation</a:t>
            </a:r>
          </a:p>
          <a:p>
            <a:r>
              <a:rPr lang="en-US" dirty="0"/>
              <a:t>Let a tool do the work.</a:t>
            </a:r>
          </a:p>
          <a:p>
            <a:pPr lvl="1"/>
            <a:r>
              <a:rPr lang="en-US" dirty="0" err="1"/>
              <a:t>pycodestyle</a:t>
            </a:r>
            <a:endParaRPr lang="en-US" dirty="0"/>
          </a:p>
          <a:p>
            <a:pPr lvl="2"/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pip install </a:t>
            </a:r>
            <a:r>
              <a:rPr lang="en-US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pycodestyle</a:t>
            </a: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/>
              <a:t>(from with a virtual environment)</a:t>
            </a:r>
          </a:p>
          <a:p>
            <a:pPr lvl="2"/>
            <a:r>
              <a:rPr lang="en-US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pycodestyle</a:t>
            </a: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myfile.py</a:t>
            </a:r>
            <a:endParaRPr lang="en-US" sz="17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2000" dirty="0">
                <a:cs typeface="Courier New" panose="02070309020205020404" pitchFamily="49" charset="0"/>
              </a:rPr>
              <a:t>Vim (~/.</a:t>
            </a:r>
            <a:r>
              <a:rPr lang="en-US" sz="2000" dirty="0" err="1">
                <a:cs typeface="Courier New" panose="02070309020205020404" pitchFamily="49" charset="0"/>
              </a:rPr>
              <a:t>vimrc</a:t>
            </a:r>
            <a:r>
              <a:rPr lang="en-US" sz="2000" dirty="0">
                <a:cs typeface="Courier New" panose="02070309020205020404" pitchFamily="49" charset="0"/>
              </a:rPr>
              <a:t>)</a:t>
            </a:r>
          </a:p>
          <a:p>
            <a:pPr lvl="2"/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set </a:t>
            </a:r>
            <a:r>
              <a:rPr lang="en-US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textwidth</a:t>
            </a: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=79</a:t>
            </a:r>
          </a:p>
          <a:p>
            <a:pPr lvl="1"/>
            <a:endParaRPr lang="en-US" sz="2000" dirty="0">
              <a:cs typeface="Courier New" panose="020703090202050204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8B8AF5-055D-4946-9333-F86E1F3BC0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7626" y="507206"/>
            <a:ext cx="3683000" cy="104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4052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E7386-42A1-7E4E-BA07-25D805100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2E301A-C9AB-E049-9E3F-31CDF60F0E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role of code in software development</a:t>
            </a:r>
          </a:p>
          <a:p>
            <a:r>
              <a:rPr lang="en-US" dirty="0"/>
              <a:t>Coding conventions</a:t>
            </a:r>
          </a:p>
          <a:p>
            <a:r>
              <a:rPr lang="en-US" b="1" dirty="0"/>
              <a:t>OO in Python</a:t>
            </a:r>
          </a:p>
          <a:p>
            <a:r>
              <a:rPr lang="en-US" dirty="0"/>
              <a:t>“Shaping” code through design (design principles)</a:t>
            </a:r>
          </a:p>
        </p:txBody>
      </p:sp>
    </p:spTree>
    <p:extLst>
      <p:ext uri="{BB962C8B-B14F-4D97-AF65-F5344CB8AC3E}">
        <p14:creationId xmlns:p14="http://schemas.microsoft.com/office/powerpoint/2010/main" val="11380196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A7D072-ABA3-C344-A027-666B07BB9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First, Interactive Python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A659F54-33BA-6045-A840-46238A11D126}"/>
              </a:ext>
            </a:extLst>
          </p:cNvPr>
          <p:cNvSpPr txBox="1"/>
          <p:nvPr/>
        </p:nvSpPr>
        <p:spPr>
          <a:xfrm>
            <a:off x="1528763" y="2171700"/>
            <a:ext cx="822959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dir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()  and 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dir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(☐)  and  help(☐)</a:t>
            </a:r>
            <a:endParaRPr lang="en-US" sz="2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AD3F87-CD52-B848-8AB6-5E5B28469770}"/>
              </a:ext>
            </a:extLst>
          </p:cNvPr>
          <p:cNvSpPr txBox="1"/>
          <p:nvPr/>
        </p:nvSpPr>
        <p:spPr>
          <a:xfrm>
            <a:off x="1338264" y="3621168"/>
            <a:ext cx="350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☐.__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dict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__.keys()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C0C506-21C9-214D-BF7A-C8CC4414A07C}"/>
              </a:ext>
            </a:extLst>
          </p:cNvPr>
          <p:cNvSpPr txBox="1"/>
          <p:nvPr/>
        </p:nvSpPr>
        <p:spPr>
          <a:xfrm>
            <a:off x="6750844" y="3621167"/>
            <a:ext cx="24360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☐.__doc__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FABD58D-CA71-6E40-B3F3-367766BCEBFD}"/>
              </a:ext>
            </a:extLst>
          </p:cNvPr>
          <p:cNvCxnSpPr/>
          <p:nvPr/>
        </p:nvCxnSpPr>
        <p:spPr>
          <a:xfrm flipH="1">
            <a:off x="3090864" y="2643188"/>
            <a:ext cx="1052511" cy="785812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474DBCF-10D4-0342-A324-3886EEC99701}"/>
              </a:ext>
            </a:extLst>
          </p:cNvPr>
          <p:cNvCxnSpPr>
            <a:cxnSpLocks/>
          </p:cNvCxnSpPr>
          <p:nvPr/>
        </p:nvCxnSpPr>
        <p:spPr>
          <a:xfrm>
            <a:off x="6750843" y="2643188"/>
            <a:ext cx="807245" cy="887968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BD2E8F8-3A3A-DD41-909F-5687F94A8181}"/>
              </a:ext>
            </a:extLst>
          </p:cNvPr>
          <p:cNvSpPr txBox="1"/>
          <p:nvPr/>
        </p:nvSpPr>
        <p:spPr>
          <a:xfrm>
            <a:off x="4581525" y="4793635"/>
            <a:ext cx="761047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def ☐():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''' This is what this function does.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For now all it does it pass.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'''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pass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1481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1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0C1FE81-269A-F845-95EA-4E12FF5CCD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821" y="876345"/>
            <a:ext cx="4278913" cy="284542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4CE0BAE-3781-AC42-84A9-10CE412D46FC}"/>
              </a:ext>
            </a:extLst>
          </p:cNvPr>
          <p:cNvSpPr/>
          <p:nvPr/>
        </p:nvSpPr>
        <p:spPr>
          <a:xfrm>
            <a:off x="5598699" y="902458"/>
            <a:ext cx="631692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Gill Sans MT" panose="020B0502020104020203" pitchFamily="34" charset="77"/>
              </a:rPr>
              <a:t>A tour of OO Python, with turtles…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71832A1-BDA8-5A4B-9409-6028B87667B6}"/>
              </a:ext>
            </a:extLst>
          </p:cNvPr>
          <p:cNvSpPr/>
          <p:nvPr/>
        </p:nvSpPr>
        <p:spPr>
          <a:xfrm>
            <a:off x="5598698" y="1873006"/>
            <a:ext cx="5550568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>
                <a:latin typeface="Gill Sans MT" panose="020B0502020104020203" pitchFamily="34" charset="77"/>
              </a:rPr>
              <a:t>Classes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>
                <a:latin typeface="Gill Sans MT" panose="020B0502020104020203" pitchFamily="34" charset="77"/>
              </a:rPr>
              <a:t>What’s really going on?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3200" dirty="0">
                <a:latin typeface="Gill Sans MT" panose="020B0502020104020203" pitchFamily="34" charset="77"/>
              </a:rPr>
              <a:t>magic methods/</a:t>
            </a:r>
            <a:r>
              <a:rPr lang="en-US" sz="3200" dirty="0" err="1">
                <a:latin typeface="Gill Sans MT" panose="020B0502020104020203" pitchFamily="34" charset="77"/>
              </a:rPr>
              <a:t>dunders</a:t>
            </a:r>
            <a:endParaRPr lang="en-US" sz="3200" dirty="0">
              <a:latin typeface="Gill Sans MT" panose="020B0502020104020203" pitchFamily="34" charset="7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>
                <a:latin typeface="Gill Sans MT" panose="020B0502020104020203" pitchFamily="34" charset="77"/>
              </a:rPr>
              <a:t>Subclasses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>
                <a:latin typeface="Gill Sans MT" panose="020B0502020104020203" pitchFamily="34" charset="77"/>
              </a:rPr>
              <a:t>Modules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>
                <a:latin typeface="Gill Sans MT" panose="020B0502020104020203" pitchFamily="34" charset="77"/>
              </a:rPr>
              <a:t>PYTHONPATH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6226EA3-3E10-1847-B314-37CC70798481}"/>
              </a:ext>
            </a:extLst>
          </p:cNvPr>
          <p:cNvSpPr txBox="1"/>
          <p:nvPr/>
        </p:nvSpPr>
        <p:spPr>
          <a:xfrm>
            <a:off x="7292932" y="5355377"/>
            <a:ext cx="41326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Gill Sans MT" panose="020B0502020104020203" pitchFamily="34" charset="77"/>
              </a:rPr>
              <a:t>We’ll save Packages for later in the course when we talk about unit testing.</a:t>
            </a:r>
          </a:p>
        </p:txBody>
      </p:sp>
    </p:spTree>
    <p:extLst>
      <p:ext uri="{BB962C8B-B14F-4D97-AF65-F5344CB8AC3E}">
        <p14:creationId xmlns:p14="http://schemas.microsoft.com/office/powerpoint/2010/main" val="944024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F3FEB-454D-524F-8F90-977B162BB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code quality tips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0D0C63-247B-1649-BDED-CF8E61D273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Functions should only do one thing.</a:t>
            </a:r>
          </a:p>
          <a:p>
            <a:r>
              <a:rPr lang="en-US" dirty="0"/>
              <a:t>Functions should be small.</a:t>
            </a:r>
          </a:p>
          <a:p>
            <a:r>
              <a:rPr lang="en-US" dirty="0"/>
              <a:t>Functions should strive to only accept zero or one parameters.</a:t>
            </a:r>
          </a:p>
          <a:p>
            <a:r>
              <a:rPr lang="en-US" dirty="0"/>
              <a:t>Flag parameters are bad.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5A292F-5B87-7B47-88E8-5E045A49D7A8}"/>
              </a:ext>
            </a:extLst>
          </p:cNvPr>
          <p:cNvSpPr txBox="1"/>
          <p:nvPr/>
        </p:nvSpPr>
        <p:spPr>
          <a:xfrm>
            <a:off x="1500187" y="4200525"/>
            <a:ext cx="82010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convert(true)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convert_to_csv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convert_to_xls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079148-68B5-3946-8436-AC047D9229CE}"/>
              </a:ext>
            </a:extLst>
          </p:cNvPr>
          <p:cNvSpPr txBox="1"/>
          <p:nvPr/>
        </p:nvSpPr>
        <p:spPr>
          <a:xfrm>
            <a:off x="6740524" y="4200525"/>
            <a:ext cx="46132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# What on Earth does this mean?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def convert(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is_csv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# ...</a:t>
            </a:r>
            <a:r>
              <a:rPr lang="en-US" dirty="0"/>
              <a:t> 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0EFEC8D-26AE-0544-B1EE-E3C8A1DBA94C}"/>
              </a:ext>
            </a:extLst>
          </p:cNvPr>
          <p:cNvCxnSpPr/>
          <p:nvPr/>
        </p:nvCxnSpPr>
        <p:spPr>
          <a:xfrm flipH="1">
            <a:off x="3570514" y="4368800"/>
            <a:ext cx="31205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94456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105A0AE-2953-584F-9BD4-8129D77623CD}"/>
              </a:ext>
            </a:extLst>
          </p:cNvPr>
          <p:cNvSpPr txBox="1"/>
          <p:nvPr/>
        </p:nvSpPr>
        <p:spPr>
          <a:xfrm>
            <a:off x="184752" y="304801"/>
            <a:ext cx="78232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def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calculate_pay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(employee):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if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employee.type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Employee.COMMISSIONED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return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calculate_commissioned_pay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(employee)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elif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employee.type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Employee.HOURLY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return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calculate_hourly_pay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(employee)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elif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employee.type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Employee.SALARIED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return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calculate_salaried_pay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(employee)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else: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raise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InvalidEmployeeTypeException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512F23-A523-7B4D-912C-6B0BBB8D4E31}"/>
              </a:ext>
            </a:extLst>
          </p:cNvPr>
          <p:cNvSpPr txBox="1"/>
          <p:nvPr/>
        </p:nvSpPr>
        <p:spPr>
          <a:xfrm>
            <a:off x="184750" y="3652193"/>
            <a:ext cx="5086273" cy="92333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class Employee: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def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is_payday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(): pass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def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calculate_pay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(): pass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31DF4D-C482-EE45-AACD-AA2E8D921258}"/>
              </a:ext>
            </a:extLst>
          </p:cNvPr>
          <p:cNvSpPr txBox="1"/>
          <p:nvPr/>
        </p:nvSpPr>
        <p:spPr>
          <a:xfrm>
            <a:off x="184752" y="5014426"/>
            <a:ext cx="5086274" cy="92333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EmployeeFactory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def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make_employee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(record): pass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893707-BF59-5543-9B5C-295383B2C8F7}"/>
              </a:ext>
            </a:extLst>
          </p:cNvPr>
          <p:cNvSpPr txBox="1"/>
          <p:nvPr/>
        </p:nvSpPr>
        <p:spPr>
          <a:xfrm>
            <a:off x="5410507" y="3652193"/>
            <a:ext cx="6612240" cy="230832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EmployeeFactoryImpl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EmployeeFactory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def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make_employee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(rec):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if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rec.type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== COMMISSIONED: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return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CommissionedEmployee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(rec)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elif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rec.type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== HOURLY: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return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HourlyEmployee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(rec)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elif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rec.type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== SALARIED: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return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SalariedEmployee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(rec)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603F2A-3851-5F46-896A-99F009EB9C05}"/>
              </a:ext>
            </a:extLst>
          </p:cNvPr>
          <p:cNvSpPr txBox="1"/>
          <p:nvPr/>
        </p:nvSpPr>
        <p:spPr>
          <a:xfrm>
            <a:off x="9082009" y="6566771"/>
            <a:ext cx="29911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Example inspired by </a:t>
            </a:r>
            <a:r>
              <a:rPr lang="en-US" sz="1000" u="sng" dirty="0"/>
              <a:t>Clean Code</a:t>
            </a:r>
            <a:r>
              <a:rPr lang="en-US" sz="1000" dirty="0"/>
              <a:t> by Robert C. Martin</a:t>
            </a:r>
          </a:p>
        </p:txBody>
      </p:sp>
    </p:spTree>
    <p:extLst>
      <p:ext uri="{BB962C8B-B14F-4D97-AF65-F5344CB8AC3E}">
        <p14:creationId xmlns:p14="http://schemas.microsoft.com/office/powerpoint/2010/main" val="2390836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E7386-42A1-7E4E-BA07-25D805100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2E301A-C9AB-E049-9E3F-31CDF60F0E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role of code in software development</a:t>
            </a:r>
          </a:p>
          <a:p>
            <a:r>
              <a:rPr lang="en-US" dirty="0"/>
              <a:t>Coding conventions</a:t>
            </a:r>
          </a:p>
          <a:p>
            <a:r>
              <a:rPr lang="en-US" dirty="0"/>
              <a:t>OO in Python</a:t>
            </a:r>
          </a:p>
          <a:p>
            <a:r>
              <a:rPr lang="en-US" b="1" dirty="0"/>
              <a:t>“Shaping” code through design (design principles)</a:t>
            </a:r>
          </a:p>
        </p:txBody>
      </p:sp>
    </p:spTree>
    <p:extLst>
      <p:ext uri="{BB962C8B-B14F-4D97-AF65-F5344CB8AC3E}">
        <p14:creationId xmlns:p14="http://schemas.microsoft.com/office/powerpoint/2010/main" val="13495577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F3FEB-454D-524F-8F90-977B162BB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“Shapes” the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8117FB-01E8-DE40-89C5-32775C2049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Extending the turtles example</a:t>
            </a:r>
          </a:p>
          <a:p>
            <a:r>
              <a:rPr lang="en-US" dirty="0"/>
              <a:t>Put them on a grid</a:t>
            </a:r>
          </a:p>
          <a:p>
            <a:r>
              <a:rPr lang="en-US" dirty="0"/>
              <a:t>Draw the grid</a:t>
            </a:r>
          </a:p>
          <a:p>
            <a:r>
              <a:rPr lang="en-US" dirty="0"/>
              <a:t>Let the turtles move</a:t>
            </a:r>
          </a:p>
          <a:p>
            <a:r>
              <a:rPr lang="en-US" dirty="0"/>
              <a:t>Who keeps track of turtle locations?</a:t>
            </a:r>
          </a:p>
          <a:p>
            <a:r>
              <a:rPr lang="en-US" dirty="0"/>
              <a:t>Who keeps track of walls?</a:t>
            </a:r>
          </a:p>
          <a:p>
            <a:r>
              <a:rPr lang="en-US" dirty="0"/>
              <a:t>What happens when turtles collide?</a:t>
            </a:r>
          </a:p>
          <a:p>
            <a:r>
              <a:rPr lang="en-US" dirty="0"/>
              <a:t>Who detects collisions?</a:t>
            </a:r>
          </a:p>
        </p:txBody>
      </p:sp>
    </p:spTree>
    <p:extLst>
      <p:ext uri="{BB962C8B-B14F-4D97-AF65-F5344CB8AC3E}">
        <p14:creationId xmlns:p14="http://schemas.microsoft.com/office/powerpoint/2010/main" val="37136880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B24CAE-9F02-F940-B406-19054C0BD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SOLID Design Principles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3C78AE-9773-8E47-BFB0-ED0D1C1466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b="1" dirty="0"/>
              <a:t>S</a:t>
            </a:r>
            <a:r>
              <a:rPr lang="en-US" dirty="0"/>
              <a:t>ingle responsibility principle</a:t>
            </a:r>
          </a:p>
          <a:p>
            <a:r>
              <a:rPr lang="en-US" sz="3600" b="1" dirty="0"/>
              <a:t>O</a:t>
            </a:r>
            <a:r>
              <a:rPr lang="en-US" dirty="0"/>
              <a:t>pen-closed principle</a:t>
            </a:r>
          </a:p>
          <a:p>
            <a:r>
              <a:rPr lang="en-US" sz="3600" b="1" dirty="0" err="1"/>
              <a:t>L</a:t>
            </a:r>
            <a:r>
              <a:rPr lang="en-US" dirty="0" err="1"/>
              <a:t>iskov</a:t>
            </a:r>
            <a:r>
              <a:rPr lang="en-US" dirty="0"/>
              <a:t> substitution principle</a:t>
            </a:r>
          </a:p>
          <a:p>
            <a:r>
              <a:rPr lang="en-US" sz="3600" b="1" dirty="0"/>
              <a:t>I</a:t>
            </a:r>
            <a:r>
              <a:rPr lang="en-US" dirty="0"/>
              <a:t>nterface segregation principle</a:t>
            </a:r>
          </a:p>
          <a:p>
            <a:r>
              <a:rPr lang="en-US" sz="3600" b="1" dirty="0"/>
              <a:t>D</a:t>
            </a:r>
            <a:r>
              <a:rPr lang="en-US" dirty="0"/>
              <a:t>ependency inversion principle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61332A-F8D1-1642-841A-644C0A335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3157" y="3278982"/>
            <a:ext cx="1038082" cy="14152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4D5DDE5-4991-2649-A0E7-B8863476722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404"/>
          <a:stretch/>
        </p:blipFill>
        <p:spPr>
          <a:xfrm>
            <a:off x="8243103" y="4761706"/>
            <a:ext cx="1098190" cy="14152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1FD1035-3CFB-4D47-9FBE-C5F88EA309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3103" y="1818440"/>
            <a:ext cx="1098190" cy="139307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CE9494F-6FFF-AF4E-8527-A9C69B40CD11}"/>
              </a:ext>
            </a:extLst>
          </p:cNvPr>
          <p:cNvSpPr txBox="1"/>
          <p:nvPr/>
        </p:nvSpPr>
        <p:spPr>
          <a:xfrm>
            <a:off x="10439007" y="6604084"/>
            <a:ext cx="182958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All images are public domain.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D669AC-DD63-1F45-8B67-1510B82DEDA3}"/>
              </a:ext>
            </a:extLst>
          </p:cNvPr>
          <p:cNvSpPr txBox="1"/>
          <p:nvPr/>
        </p:nvSpPr>
        <p:spPr>
          <a:xfrm>
            <a:off x="9453169" y="1858127"/>
            <a:ext cx="1971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Robert C. Martin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89F5BD-03E2-5A41-A98E-10E2DD8827F9}"/>
              </a:ext>
            </a:extLst>
          </p:cNvPr>
          <p:cNvSpPr txBox="1"/>
          <p:nvPr/>
        </p:nvSpPr>
        <p:spPr>
          <a:xfrm>
            <a:off x="9453169" y="3396120"/>
            <a:ext cx="1971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Bertrand Meyer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B20E62-F5C2-9241-9928-7847647DABF9}"/>
              </a:ext>
            </a:extLst>
          </p:cNvPr>
          <p:cNvSpPr txBox="1"/>
          <p:nvPr/>
        </p:nvSpPr>
        <p:spPr>
          <a:xfrm>
            <a:off x="9453169" y="4815436"/>
            <a:ext cx="1971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Barbara </a:t>
            </a:r>
            <a:r>
              <a:rPr lang="en-US" dirty="0" err="1"/>
              <a:t>Liskov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07516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BB1FBC5-372D-3C42-812D-B8D0AB18C7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593" y="0"/>
            <a:ext cx="112768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8768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C2B5EF-4FE2-7D45-A6E1-704B5238E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dirty="0"/>
              <a:t>S</a:t>
            </a:r>
            <a:r>
              <a:rPr lang="en-US" sz="4800" dirty="0"/>
              <a:t>ingle responsibility principle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5A5B62-A36C-784E-8F19-F63551F362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Every class should have responsibility over a single part of the functionality provided by the software.</a:t>
            </a:r>
          </a:p>
          <a:p>
            <a:r>
              <a:rPr lang="en-US" dirty="0"/>
              <a:t>That responsibility should be entirely encapsulated within the class.</a:t>
            </a:r>
          </a:p>
          <a:p>
            <a:r>
              <a:rPr lang="en-US" dirty="0"/>
              <a:t>All the class’s services should be narrowly aligned with that responsibility.</a:t>
            </a:r>
          </a:p>
          <a:p>
            <a:r>
              <a:rPr lang="en-US" i="1" dirty="0"/>
              <a:t>Related: </a:t>
            </a:r>
            <a:r>
              <a:rPr lang="en-US" b="1" i="1" u="sng" dirty="0"/>
              <a:t>Tight cohesion</a:t>
            </a:r>
            <a:endParaRPr lang="en-US" i="1" dirty="0"/>
          </a:p>
          <a:p>
            <a:r>
              <a:rPr lang="en-US" i="1" dirty="0"/>
              <a:t>Related: </a:t>
            </a:r>
            <a:r>
              <a:rPr lang="en-US" b="1" u="sng" dirty="0"/>
              <a:t>Separation of concerns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64346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C2B5EF-4FE2-7D45-A6E1-704B5238E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b="1" dirty="0"/>
              <a:t>O</a:t>
            </a:r>
            <a:r>
              <a:rPr lang="en-US" sz="5400" dirty="0"/>
              <a:t>pen-closed principle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5A5B62-A36C-784E-8F19-F63551F362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Software entities (classes, modules, functions, etc.) should be open for extension, but closed for modification.</a:t>
            </a:r>
          </a:p>
          <a:p>
            <a:r>
              <a:rPr lang="en-US" dirty="0"/>
              <a:t>Modification of classes or modules creates ripple effects into client code.</a:t>
            </a:r>
          </a:p>
          <a:p>
            <a:r>
              <a:rPr lang="en-US" dirty="0"/>
              <a:t>Therefore, favor the use of inheritance (or other OO design patterns, e.g., the </a:t>
            </a:r>
            <a:r>
              <a:rPr lang="en-US" i="1" dirty="0"/>
              <a:t>Command</a:t>
            </a:r>
            <a:r>
              <a:rPr lang="en-US" dirty="0"/>
              <a:t> pattern) to add new features.</a:t>
            </a:r>
          </a:p>
          <a:p>
            <a:r>
              <a:rPr lang="en-US" i="1" dirty="0"/>
              <a:t>Related: </a:t>
            </a:r>
            <a:r>
              <a:rPr lang="en-US" b="1" u="sng" dirty="0"/>
              <a:t>Loose coupling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4195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C2B5EF-4FE2-7D45-A6E1-704B5238E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8000" b="1" dirty="0" err="1"/>
              <a:t>L</a:t>
            </a:r>
            <a:r>
              <a:rPr lang="en-US" sz="6600" dirty="0" err="1"/>
              <a:t>iskov</a:t>
            </a:r>
            <a:r>
              <a:rPr lang="en-US" sz="6600" dirty="0"/>
              <a:t> substitution principle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5A5B62-A36C-784E-8F19-F63551F362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S is a subtype of T, then objects of type T may be replaced with objects of type S</a:t>
            </a:r>
          </a:p>
          <a:p>
            <a:r>
              <a:rPr lang="en-US" dirty="0"/>
              <a:t>This can be done without altering any of the desirable properties of the program (correctness, task performed, etc.).</a:t>
            </a:r>
          </a:p>
        </p:txBody>
      </p:sp>
    </p:spTree>
    <p:extLst>
      <p:ext uri="{BB962C8B-B14F-4D97-AF65-F5344CB8AC3E}">
        <p14:creationId xmlns:p14="http://schemas.microsoft.com/office/powerpoint/2010/main" val="21096012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C2B5EF-4FE2-7D45-A6E1-704B5238E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8000" b="1" dirty="0"/>
              <a:t>I</a:t>
            </a:r>
            <a:r>
              <a:rPr lang="en-US" sz="6600" dirty="0"/>
              <a:t>nterface segregation principle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5A5B62-A36C-784E-8F19-F63551F362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 client should be forced to depend on methods it does not use.</a:t>
            </a:r>
          </a:p>
          <a:p>
            <a:r>
              <a:rPr lang="en-US" dirty="0"/>
              <a:t>Split interfaces that are very large into smaller and more specific ones so that clients will only have to know about the methods that are of interest to them. </a:t>
            </a:r>
          </a:p>
          <a:p>
            <a:r>
              <a:rPr lang="en-US" dirty="0"/>
              <a:t>Such shrunken interfaces are also called </a:t>
            </a:r>
            <a:r>
              <a:rPr lang="en-US" b="1" u="sng" dirty="0"/>
              <a:t>role interfaces</a:t>
            </a:r>
            <a:r>
              <a:rPr lang="en-US" dirty="0"/>
              <a:t>.</a:t>
            </a:r>
          </a:p>
          <a:p>
            <a:r>
              <a:rPr lang="en-US" dirty="0"/>
              <a:t>Java is notorious for violating this.</a:t>
            </a:r>
          </a:p>
        </p:txBody>
      </p:sp>
    </p:spTree>
    <p:extLst>
      <p:ext uri="{BB962C8B-B14F-4D97-AF65-F5344CB8AC3E}">
        <p14:creationId xmlns:p14="http://schemas.microsoft.com/office/powerpoint/2010/main" val="26009250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C2B5EF-4FE2-7D45-A6E1-704B5238E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7200" b="1" dirty="0"/>
              <a:t>D</a:t>
            </a:r>
            <a:r>
              <a:rPr lang="en-US" sz="6000" dirty="0"/>
              <a:t>ependency inversion principle</a:t>
            </a:r>
            <a:endParaRPr lang="en-US" sz="2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5A5B62-A36C-784E-8F19-F63551F362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High-level modules should not depend on low-level modules. Both should depend on abstractions (e.g. interfaces).</a:t>
            </a:r>
          </a:p>
          <a:p>
            <a:r>
              <a:rPr lang="en-US" dirty="0"/>
              <a:t>Abstractions should not depend on details. Details (concrete implementations) should depend on abstractions.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E2B23E-693E-2942-B417-EBDF4B6A3A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2238" y="3758406"/>
            <a:ext cx="5908550" cy="231060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F326C8A-3B86-3144-907D-A297815AED62}"/>
              </a:ext>
            </a:extLst>
          </p:cNvPr>
          <p:cNvSpPr/>
          <p:nvPr/>
        </p:nvSpPr>
        <p:spPr>
          <a:xfrm>
            <a:off x="8724384" y="6499225"/>
            <a:ext cx="346761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hlinkClick r:id="rId3"/>
              </a:rPr>
              <a:t>https://en.wikipedia.org/wiki/Dependency_inversion_principle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2666052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C2B5EF-4FE2-7D45-A6E1-704B5238E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5400" dirty="0"/>
              <a:t>Dependency Injection (a form of DIP)</a:t>
            </a:r>
            <a:endParaRPr lang="en-US" sz="2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20E76B4-B906-9540-918F-D9EDCD65C1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7476" y="1690688"/>
            <a:ext cx="8899526" cy="305126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0E9EC48-C79C-AF45-87A7-507FE4D80200}"/>
              </a:ext>
            </a:extLst>
          </p:cNvPr>
          <p:cNvSpPr/>
          <p:nvPr/>
        </p:nvSpPr>
        <p:spPr>
          <a:xfrm>
            <a:off x="7077075" y="6611779"/>
            <a:ext cx="6096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>
                <a:hlinkClick r:id="rId3"/>
              </a:rPr>
              <a:t>https://en.wikipedia.org/wiki/File:W3sDesign_Dependency_Injection_Design_Pattern_UML.jpg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096408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0E9EC48-C79C-AF45-87A7-507FE4D80200}"/>
              </a:ext>
            </a:extLst>
          </p:cNvPr>
          <p:cNvSpPr/>
          <p:nvPr/>
        </p:nvSpPr>
        <p:spPr>
          <a:xfrm>
            <a:off x="9177338" y="6611779"/>
            <a:ext cx="316706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hlinkClick r:id="rId2"/>
              </a:rPr>
              <a:t>https://en.wikipedia.org/wiki/Dependency_injection</a:t>
            </a:r>
            <a:endParaRPr lang="en-US" sz="1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B2821E-97D3-6848-ADB8-39157F614FF4}"/>
              </a:ext>
            </a:extLst>
          </p:cNvPr>
          <p:cNvSpPr txBox="1"/>
          <p:nvPr/>
        </p:nvSpPr>
        <p:spPr>
          <a:xfrm>
            <a:off x="290513" y="148047"/>
            <a:ext cx="3857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Without dependency injection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C51A91-7F3A-D349-8E2D-C972CB51B560}"/>
              </a:ext>
            </a:extLst>
          </p:cNvPr>
          <p:cNvSpPr txBox="1"/>
          <p:nvPr/>
        </p:nvSpPr>
        <p:spPr>
          <a:xfrm>
            <a:off x="290513" y="3896995"/>
            <a:ext cx="3857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With dependency injection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9A74DA6-424E-4348-8DD8-60582944DC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513" y="517379"/>
            <a:ext cx="8637819" cy="30102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7405699-57C1-9D46-9906-68D661E89E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513" y="4310353"/>
            <a:ext cx="5538787" cy="95994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6F7829C-6DEE-9F40-AF76-696C4802EA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0513" y="5360831"/>
            <a:ext cx="5538787" cy="94420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0B8B827-A3BD-4243-8C6E-89AE6BEE7CD1}"/>
              </a:ext>
            </a:extLst>
          </p:cNvPr>
          <p:cNvSpPr txBox="1"/>
          <p:nvPr/>
        </p:nvSpPr>
        <p:spPr>
          <a:xfrm>
            <a:off x="7077074" y="4310353"/>
            <a:ext cx="4638675" cy="70788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Gill Sans MT" panose="020B0502020104020203" pitchFamily="34" charset="77"/>
              </a:rPr>
              <a:t>This is difficult to demonstrate in Python since Python is not statically typed.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82FCB91-280C-7643-8020-7B2E40D125E2}"/>
              </a:ext>
            </a:extLst>
          </p:cNvPr>
          <p:cNvSpPr txBox="1"/>
          <p:nvPr/>
        </p:nvSpPr>
        <p:spPr>
          <a:xfrm>
            <a:off x="7077074" y="5270296"/>
            <a:ext cx="4638675" cy="101566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Gill Sans MT" panose="020B0502020104020203" pitchFamily="34" charset="77"/>
              </a:rPr>
              <a:t>What happens if </a:t>
            </a:r>
            <a:r>
              <a:rPr lang="en-US" sz="2000" dirty="0" err="1">
                <a:latin typeface="Gill Sans MT" panose="020B0502020104020203" pitchFamily="34" charset="77"/>
              </a:rPr>
              <a:t>setService</a:t>
            </a:r>
            <a:r>
              <a:rPr lang="en-US" sz="2000" dirty="0">
                <a:latin typeface="Gill Sans MT" panose="020B0502020104020203" pitchFamily="34" charset="77"/>
              </a:rPr>
              <a:t>() is never called before the service is actually needed in a later method?</a:t>
            </a:r>
          </a:p>
        </p:txBody>
      </p:sp>
    </p:spTree>
    <p:extLst>
      <p:ext uri="{BB962C8B-B14F-4D97-AF65-F5344CB8AC3E}">
        <p14:creationId xmlns:p14="http://schemas.microsoft.com/office/powerpoint/2010/main" val="3004016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105A0AE-2953-584F-9BD4-8129D77623CD}"/>
              </a:ext>
            </a:extLst>
          </p:cNvPr>
          <p:cNvSpPr txBox="1"/>
          <p:nvPr/>
        </p:nvSpPr>
        <p:spPr>
          <a:xfrm>
            <a:off x="184752" y="304801"/>
            <a:ext cx="78232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def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calculate_pay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(employee):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if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employee.type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Employee.COMMISSIONED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return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calculate_commissioned_pay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(employee)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elif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employee.type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Employee.HOURLY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return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calculate_hourly_pay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(employee)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elif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employee.type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Employee.SALARIED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return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calculate_salaried_pay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(employee)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else: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raise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InvalidEmployeeTypeException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512F23-A523-7B4D-912C-6B0BBB8D4E31}"/>
              </a:ext>
            </a:extLst>
          </p:cNvPr>
          <p:cNvSpPr txBox="1"/>
          <p:nvPr/>
        </p:nvSpPr>
        <p:spPr>
          <a:xfrm>
            <a:off x="184750" y="3652193"/>
            <a:ext cx="5086273" cy="92333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class Employee: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def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is_payday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(): pass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def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calculate_pay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(): pass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31DF4D-C482-EE45-AACD-AA2E8D921258}"/>
              </a:ext>
            </a:extLst>
          </p:cNvPr>
          <p:cNvSpPr txBox="1"/>
          <p:nvPr/>
        </p:nvSpPr>
        <p:spPr>
          <a:xfrm>
            <a:off x="184752" y="5014426"/>
            <a:ext cx="5086274" cy="92333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EmployeeFactory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def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make_employee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(record): pass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893707-BF59-5543-9B5C-295383B2C8F7}"/>
              </a:ext>
            </a:extLst>
          </p:cNvPr>
          <p:cNvSpPr txBox="1"/>
          <p:nvPr/>
        </p:nvSpPr>
        <p:spPr>
          <a:xfrm>
            <a:off x="5410507" y="3652193"/>
            <a:ext cx="6612240" cy="230832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EmployeeFactoryImpl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EmployeeFactory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def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make_employee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(rec):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if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rec.type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== COMMISSIONED: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return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CommissionedEmployee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(rec)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elif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rec.type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== HOURLY: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return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HourlyEmployee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(rec)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elif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rec.type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== SALARIED: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return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SalariedEmployee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(rec)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603F2A-3851-5F46-896A-99F009EB9C05}"/>
              </a:ext>
            </a:extLst>
          </p:cNvPr>
          <p:cNvSpPr txBox="1"/>
          <p:nvPr/>
        </p:nvSpPr>
        <p:spPr>
          <a:xfrm>
            <a:off x="9082009" y="6566771"/>
            <a:ext cx="29911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Example inspired by </a:t>
            </a:r>
            <a:r>
              <a:rPr lang="en-US" sz="1000" u="sng" dirty="0"/>
              <a:t>Clean Code</a:t>
            </a:r>
            <a:r>
              <a:rPr lang="en-US" sz="1000" dirty="0"/>
              <a:t> by Robert C. Martin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16A6476-B99A-CB4C-B46A-0225B6026310}"/>
              </a:ext>
            </a:extLst>
          </p:cNvPr>
          <p:cNvSpPr txBox="1"/>
          <p:nvPr/>
        </p:nvSpPr>
        <p:spPr>
          <a:xfrm>
            <a:off x="7713485" y="396372"/>
            <a:ext cx="4065228" cy="1384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Gill Sans MT" panose="020B0502020104020203" pitchFamily="34" charset="77"/>
              </a:rPr>
              <a:t>What SOLID principles are being violated in this earlier example?</a:t>
            </a:r>
          </a:p>
        </p:txBody>
      </p:sp>
    </p:spTree>
    <p:extLst>
      <p:ext uri="{BB962C8B-B14F-4D97-AF65-F5344CB8AC3E}">
        <p14:creationId xmlns:p14="http://schemas.microsoft.com/office/powerpoint/2010/main" val="40588597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522911D-DF3E-6348-97C2-F48249C386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1771" y="2047876"/>
            <a:ext cx="4819309" cy="4721417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9F562E0-895D-434E-AA8C-9B14000D6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by Contract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5C6028D-5ED7-B640-AF8F-2850CFBC42C2}"/>
              </a:ext>
            </a:extLst>
          </p:cNvPr>
          <p:cNvCxnSpPr>
            <a:cxnSpLocks/>
          </p:cNvCxnSpPr>
          <p:nvPr/>
        </p:nvCxnSpPr>
        <p:spPr>
          <a:xfrm flipV="1">
            <a:off x="5929302" y="1771651"/>
            <a:ext cx="1157287" cy="5000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E285B14-33FA-754A-A0CE-72A013BFF0BE}"/>
              </a:ext>
            </a:extLst>
          </p:cNvPr>
          <p:cNvSpPr txBox="1"/>
          <p:nvPr/>
        </p:nvSpPr>
        <p:spPr>
          <a:xfrm>
            <a:off x="7086589" y="1236465"/>
            <a:ext cx="25860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Gill Sans MT" panose="020B0502020104020203" pitchFamily="34" charset="77"/>
              </a:rPr>
              <a:t>Whose responsibility is it to ensure preconditions are met?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AB14418-E251-9143-B244-4CC4D58F5CD1}"/>
              </a:ext>
            </a:extLst>
          </p:cNvPr>
          <p:cNvCxnSpPr>
            <a:cxnSpLocks/>
          </p:cNvCxnSpPr>
          <p:nvPr/>
        </p:nvCxnSpPr>
        <p:spPr>
          <a:xfrm flipV="1">
            <a:off x="5929302" y="4538065"/>
            <a:ext cx="1157287" cy="5000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2BDCA68-D321-844F-9372-ECEB43FC539E}"/>
              </a:ext>
            </a:extLst>
          </p:cNvPr>
          <p:cNvSpPr txBox="1"/>
          <p:nvPr/>
        </p:nvSpPr>
        <p:spPr>
          <a:xfrm>
            <a:off x="7086589" y="4002879"/>
            <a:ext cx="25860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Gill Sans MT" panose="020B0502020104020203" pitchFamily="34" charset="77"/>
              </a:rPr>
              <a:t>Whose responsibility is it to ensure postconditions are met?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B490CA-BA42-064C-91B8-96D84BF57F4E}"/>
              </a:ext>
            </a:extLst>
          </p:cNvPr>
          <p:cNvSpPr/>
          <p:nvPr/>
        </p:nvSpPr>
        <p:spPr>
          <a:xfrm>
            <a:off x="7372691" y="6565219"/>
            <a:ext cx="481930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hlinkClick r:id="rId3"/>
              </a:rPr>
              <a:t>https://en.wikipedia.org/wiki/Design_by_contract#/media/File:Design_by_contract.svg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469431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5F5253-E72D-3C44-85EF-4C1115755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Contracts in Python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682438-16DE-134B-9180-9A030C8FEC30}"/>
              </a:ext>
            </a:extLst>
          </p:cNvPr>
          <p:cNvSpPr txBox="1"/>
          <p:nvPr/>
        </p:nvSpPr>
        <p:spPr>
          <a:xfrm>
            <a:off x="1211283" y="2078182"/>
            <a:ext cx="978526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abc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import ABC,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abstractmethod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AbstractFortuneService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(ABC):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@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abstractmethod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def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get_fortune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(self):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pass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RickRollFortuneService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AbstractFortuneService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def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get_fortune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(self):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return 'Never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gonna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give you up, ...' 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AbstractFortuneService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   #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TypeError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: Can't instantiate ...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RickRollFortuneService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rrf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rr.get_fortune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930BB6-D2F9-6144-ADD7-EC3A64C0CB8A}"/>
              </a:ext>
            </a:extLst>
          </p:cNvPr>
          <p:cNvSpPr txBox="1"/>
          <p:nvPr/>
        </p:nvSpPr>
        <p:spPr>
          <a:xfrm>
            <a:off x="985651" y="1506022"/>
            <a:ext cx="33607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/>
              <a:t>Using abstract classes…</a:t>
            </a:r>
          </a:p>
        </p:txBody>
      </p:sp>
    </p:spTree>
    <p:extLst>
      <p:ext uri="{BB962C8B-B14F-4D97-AF65-F5344CB8AC3E}">
        <p14:creationId xmlns:p14="http://schemas.microsoft.com/office/powerpoint/2010/main" val="23976551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FF512D0-FD27-094B-94C1-B75854FF48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244728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8FED587-3231-9940-AE51-CCA529EF47BB}"/>
              </a:ext>
            </a:extLst>
          </p:cNvPr>
          <p:cNvSpPr txBox="1"/>
          <p:nvPr/>
        </p:nvSpPr>
        <p:spPr>
          <a:xfrm>
            <a:off x="8579261" y="212436"/>
            <a:ext cx="3460339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Gill Sans MT" panose="020B0502020104020203" pitchFamily="34" charset="77"/>
              </a:rPr>
              <a:t>Observations:</a:t>
            </a:r>
          </a:p>
          <a:p>
            <a:endParaRPr lang="en-US" sz="2000" dirty="0">
              <a:latin typeface="Gill Sans MT" panose="020B0502020104020203" pitchFamily="34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Gill Sans MT" panose="020B0502020104020203" pitchFamily="34" charset="77"/>
              </a:rPr>
              <a:t>Considerable complexity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Gill Sans MT" panose="020B0502020104020203" pitchFamily="34" charset="77"/>
              </a:rPr>
              <a:t>Modularity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Gill Sans MT" panose="020B0502020104020203" pitchFamily="34" charset="77"/>
              </a:rPr>
              <a:t>Routes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Gill Sans MT" panose="020B0502020104020203" pitchFamily="34" charset="77"/>
              </a:rPr>
              <a:t>Transfer Stations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Gill Sans MT" panose="020B0502020104020203" pitchFamily="34" charset="77"/>
              </a:rPr>
              <a:t>Redundancy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Gill Sans MT" panose="020B0502020104020203" pitchFamily="34" charset="77"/>
              </a:rPr>
              <a:t>Has likely changed much over decades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Gill Sans MT" panose="020B0502020104020203" pitchFamily="34" charset="77"/>
              </a:rPr>
              <a:t>Expandable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Gill Sans MT" panose="020B0502020104020203" pitchFamily="34" charset="77"/>
              </a:rPr>
              <a:t>Map is readable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Gill Sans MT" panose="020B0502020104020203" pitchFamily="34" charset="77"/>
              </a:rPr>
              <a:t>Map organization is conceptual rather than actual</a:t>
            </a:r>
          </a:p>
        </p:txBody>
      </p:sp>
    </p:spTree>
    <p:extLst>
      <p:ext uri="{BB962C8B-B14F-4D97-AF65-F5344CB8AC3E}">
        <p14:creationId xmlns:p14="http://schemas.microsoft.com/office/powerpoint/2010/main" val="650061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8DCB5C-8A78-B34E-9316-8858A4E57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 Critiquing others’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6C72FC-00A3-E44B-8624-50A5638EE4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Get in groups of two or three </a:t>
            </a:r>
            <a:r>
              <a:rPr lang="en-US" u="sng" dirty="0"/>
              <a:t>from your team</a:t>
            </a:r>
            <a:r>
              <a:rPr lang="en-US" dirty="0"/>
              <a:t>.</a:t>
            </a:r>
          </a:p>
          <a:p>
            <a:r>
              <a:rPr lang="en-US" dirty="0"/>
              <a:t>Look at the code found on two or three well-known GitHub repos.</a:t>
            </a:r>
          </a:p>
          <a:p>
            <a:r>
              <a:rPr lang="en-US" dirty="0"/>
              <a:t>Find evidence of OO design principles at play.</a:t>
            </a:r>
          </a:p>
          <a:p>
            <a:pPr lvl="1"/>
            <a:r>
              <a:rPr lang="en-US" dirty="0"/>
              <a:t>Or, possibly, their absence!</a:t>
            </a:r>
          </a:p>
          <a:p>
            <a:r>
              <a:rPr lang="en-US" dirty="0"/>
              <a:t>What else do you notice about the way the code is organized?</a:t>
            </a:r>
          </a:p>
        </p:txBody>
      </p:sp>
    </p:spTree>
    <p:extLst>
      <p:ext uri="{BB962C8B-B14F-4D97-AF65-F5344CB8AC3E}">
        <p14:creationId xmlns:p14="http://schemas.microsoft.com/office/powerpoint/2010/main" val="8255936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8DCB5C-8A78-B34E-9316-8858A4E57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 Revisit Turtles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6C72FC-00A3-E44B-8624-50A5638EE4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Who creates the turtles?</a:t>
            </a:r>
          </a:p>
          <a:p>
            <a:r>
              <a:rPr lang="en-US" dirty="0"/>
              <a:t>Who handles movement of turtles on grid?</a:t>
            </a:r>
          </a:p>
          <a:p>
            <a:r>
              <a:rPr lang="en-US" dirty="0"/>
              <a:t>What happens when turtles collide?</a:t>
            </a:r>
          </a:p>
        </p:txBody>
      </p:sp>
    </p:spTree>
    <p:extLst>
      <p:ext uri="{BB962C8B-B14F-4D97-AF65-F5344CB8AC3E}">
        <p14:creationId xmlns:p14="http://schemas.microsoft.com/office/powerpoint/2010/main" val="11591967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71934DB-4EC5-BE49-8B8C-FAF84E13BE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775" y="511391"/>
            <a:ext cx="4425924" cy="321764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B5CFA74-9F30-7E43-ACA7-01C18750F325}"/>
              </a:ext>
            </a:extLst>
          </p:cNvPr>
          <p:cNvSpPr/>
          <p:nvPr/>
        </p:nvSpPr>
        <p:spPr>
          <a:xfrm>
            <a:off x="7396162" y="6611779"/>
            <a:ext cx="479583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hlinkClick r:id="rId3"/>
              </a:rPr>
              <a:t>https://en.wikipedia.org/wiki/Unified_Modeling_Language#/media/File:UML_logo.svg</a:t>
            </a:r>
            <a:endParaRPr lang="en-US" sz="1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7322D4-D4DE-BF49-B291-E38CB5F6B5BE}"/>
              </a:ext>
            </a:extLst>
          </p:cNvPr>
          <p:cNvSpPr txBox="1"/>
          <p:nvPr/>
        </p:nvSpPr>
        <p:spPr>
          <a:xfrm>
            <a:off x="5886450" y="740667"/>
            <a:ext cx="5500687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Gill Sans MT" panose="020B0502020104020203" pitchFamily="34" charset="77"/>
              </a:rPr>
              <a:t>A “visual” language for documenting:</a:t>
            </a:r>
          </a:p>
          <a:p>
            <a:endParaRPr lang="en-US" sz="2400" dirty="0">
              <a:latin typeface="Gill Sans MT" panose="020B0502020104020203" pitchFamily="34" charset="77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400" dirty="0">
                <a:latin typeface="Gill Sans MT" panose="020B0502020104020203" pitchFamily="34" charset="77"/>
              </a:rPr>
              <a:t>Behavior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>
                <a:latin typeface="Gill Sans MT" panose="020B0502020104020203" pitchFamily="34" charset="77"/>
              </a:rPr>
              <a:t>Structure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>
                <a:latin typeface="Gill Sans MT" panose="020B0502020104020203" pitchFamily="34" charset="77"/>
              </a:rPr>
              <a:t>Interaction</a:t>
            </a:r>
          </a:p>
          <a:p>
            <a:pPr marL="342900" indent="-342900">
              <a:buFont typeface="+mj-lt"/>
              <a:buAutoNum type="arabicPeriod"/>
            </a:pPr>
            <a:endParaRPr lang="en-US" sz="2400" dirty="0">
              <a:latin typeface="Gill Sans MT" panose="020B0502020104020203" pitchFamily="34" charset="77"/>
            </a:endParaRPr>
          </a:p>
          <a:p>
            <a:r>
              <a:rPr lang="en-US" sz="2400" dirty="0">
                <a:latin typeface="Gill Sans MT" panose="020B0502020104020203" pitchFamily="34" charset="77"/>
              </a:rPr>
              <a:t>Allows us to “see” the code at high-level.</a:t>
            </a:r>
          </a:p>
          <a:p>
            <a:endParaRPr lang="en-US" sz="2400" dirty="0">
              <a:latin typeface="Gill Sans MT" panose="020B0502020104020203" pitchFamily="34" charset="77"/>
            </a:endParaRPr>
          </a:p>
          <a:p>
            <a:r>
              <a:rPr lang="en-US" sz="2400" dirty="0">
                <a:latin typeface="Gill Sans MT" panose="020B0502020104020203" pitchFamily="34" charset="77"/>
              </a:rPr>
              <a:t>Better understand how our system needs to interact with users and other systems.</a:t>
            </a:r>
          </a:p>
          <a:p>
            <a:endParaRPr lang="en-US" sz="2400" dirty="0">
              <a:latin typeface="Gill Sans MT" panose="020B0502020104020203" pitchFamily="34" charset="77"/>
            </a:endParaRPr>
          </a:p>
          <a:p>
            <a:r>
              <a:rPr lang="en-US" sz="2400" dirty="0">
                <a:latin typeface="Gill Sans MT" panose="020B0502020104020203" pitchFamily="34" charset="77"/>
              </a:rPr>
              <a:t>Look for refactoring opportunities, unnecessary dependencies, etc.</a:t>
            </a:r>
          </a:p>
        </p:txBody>
      </p:sp>
    </p:spTree>
    <p:extLst>
      <p:ext uri="{BB962C8B-B14F-4D97-AF65-F5344CB8AC3E}">
        <p14:creationId xmlns:p14="http://schemas.microsoft.com/office/powerpoint/2010/main" val="1239254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E7386-42A1-7E4E-BA07-25D805100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2E301A-C9AB-E049-9E3F-31CDF60F0E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The role of code in software development</a:t>
            </a:r>
          </a:p>
          <a:p>
            <a:r>
              <a:rPr lang="en-US" dirty="0"/>
              <a:t>Coding conventions</a:t>
            </a:r>
          </a:p>
          <a:p>
            <a:r>
              <a:rPr lang="en-US" dirty="0"/>
              <a:t>OO in Python</a:t>
            </a:r>
          </a:p>
          <a:p>
            <a:r>
              <a:rPr lang="en-US" dirty="0"/>
              <a:t>“Shaping” code through design (design principles)</a:t>
            </a:r>
          </a:p>
        </p:txBody>
      </p:sp>
    </p:spTree>
    <p:extLst>
      <p:ext uri="{BB962C8B-B14F-4D97-AF65-F5344CB8AC3E}">
        <p14:creationId xmlns:p14="http://schemas.microsoft.com/office/powerpoint/2010/main" val="682656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AE54C7-E089-5946-8C0D-1E04CC76C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Requirements </a:t>
            </a:r>
            <a:r>
              <a:rPr lang="en-US" dirty="0">
                <a:sym typeface="Wingdings" pitchFamily="2" charset="2"/>
              </a:rPr>
              <a:t>&lt;--&gt; Design &lt;--&gt; </a:t>
            </a:r>
            <a:r>
              <a:rPr lang="en-US" dirty="0"/>
              <a:t>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B965DA-4144-3D46-A4CA-CDFDAFD1ED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Code is the “details of the requirements”</a:t>
            </a:r>
          </a:p>
          <a:p>
            <a:r>
              <a:rPr lang="en-US" dirty="0"/>
              <a:t>Requirements come from customers</a:t>
            </a:r>
          </a:p>
          <a:p>
            <a:r>
              <a:rPr lang="en-US" dirty="0"/>
              <a:t>Requirements are shaped by us through personas and user stories</a:t>
            </a:r>
          </a:p>
          <a:p>
            <a:r>
              <a:rPr lang="en-US" dirty="0"/>
              <a:t>Code is shaped through design</a:t>
            </a:r>
          </a:p>
          <a:p>
            <a:r>
              <a:rPr lang="en-US" dirty="0"/>
              <a:t>Designs evolve</a:t>
            </a:r>
          </a:p>
          <a:p>
            <a:r>
              <a:rPr lang="en-US" dirty="0"/>
              <a:t>Code must be refactored</a:t>
            </a:r>
          </a:p>
          <a:p>
            <a:endParaRPr lang="en-US" b="1" u="sng" dirty="0"/>
          </a:p>
        </p:txBody>
      </p:sp>
    </p:spTree>
    <p:extLst>
      <p:ext uri="{BB962C8B-B14F-4D97-AF65-F5344CB8AC3E}">
        <p14:creationId xmlns:p14="http://schemas.microsoft.com/office/powerpoint/2010/main" val="5616147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AE54C7-E089-5946-8C0D-1E04CC76C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Total Cost of Owning a Mess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B965DA-4144-3D46-A4CA-CDFDAFD1ED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Release cycles stretch</a:t>
            </a:r>
          </a:p>
          <a:p>
            <a:r>
              <a:rPr lang="en-US" dirty="0"/>
              <a:t>Bugs not fixed in most recent release</a:t>
            </a:r>
          </a:p>
          <a:p>
            <a:r>
              <a:rPr lang="en-US" dirty="0"/>
              <a:t>Load times grow</a:t>
            </a:r>
          </a:p>
          <a:p>
            <a:r>
              <a:rPr lang="en-US" dirty="0"/>
              <a:t>Crashes</a:t>
            </a:r>
          </a:p>
          <a:p>
            <a:r>
              <a:rPr lang="en-US" dirty="0"/>
              <a:t>Product rushed to market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C832A5-D6DE-E348-9394-E1A0D48712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0512" y="1690688"/>
            <a:ext cx="2732088" cy="2732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6425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AE54C7-E089-5946-8C0D-1E04CC76C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Total Cost of Owning a Mess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B965DA-4144-3D46-A4CA-CDFDAFD1ED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 change is trivial anymore</a:t>
            </a:r>
          </a:p>
          <a:p>
            <a:r>
              <a:rPr lang="en-US" dirty="0"/>
              <a:t>Inevitable: the grand redesign by the “tiger team”</a:t>
            </a:r>
          </a:p>
          <a:p>
            <a:endParaRPr lang="en-US" dirty="0"/>
          </a:p>
          <a:p>
            <a:r>
              <a:rPr lang="en-US" dirty="0"/>
              <a:t>A short, interesting read: </a:t>
            </a:r>
            <a:r>
              <a:rPr lang="en-US" dirty="0">
                <a:hlinkClick r:id="rId2"/>
              </a:rPr>
              <a:t>https://www.jwz.org/gruntle/nomo.html</a:t>
            </a:r>
            <a:endParaRPr lang="en-US" dirty="0"/>
          </a:p>
          <a:p>
            <a:r>
              <a:rPr lang="en-US" dirty="0"/>
              <a:t>A longer, interesting read: </a:t>
            </a:r>
            <a:r>
              <a:rPr lang="en-US" u="sng" dirty="0"/>
              <a:t>Clean Code</a:t>
            </a:r>
            <a:r>
              <a:rPr lang="en-US" dirty="0"/>
              <a:t> by Robert C. Martin</a:t>
            </a:r>
          </a:p>
        </p:txBody>
      </p:sp>
    </p:spTree>
    <p:extLst>
      <p:ext uri="{BB962C8B-B14F-4D97-AF65-F5344CB8AC3E}">
        <p14:creationId xmlns:p14="http://schemas.microsoft.com/office/powerpoint/2010/main" val="35846320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E7386-42A1-7E4E-BA07-25D805100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2E301A-C9AB-E049-9E3F-31CDF60F0E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role of code in software development</a:t>
            </a:r>
          </a:p>
          <a:p>
            <a:r>
              <a:rPr lang="en-US" b="1" dirty="0"/>
              <a:t>Coding conventions</a:t>
            </a:r>
          </a:p>
          <a:p>
            <a:r>
              <a:rPr lang="en-US" dirty="0"/>
              <a:t>OO in Python</a:t>
            </a:r>
          </a:p>
          <a:p>
            <a:r>
              <a:rPr lang="en-US" dirty="0"/>
              <a:t>“Shaping” code through design (design principles)</a:t>
            </a:r>
          </a:p>
        </p:txBody>
      </p:sp>
    </p:spTree>
    <p:extLst>
      <p:ext uri="{BB962C8B-B14F-4D97-AF65-F5344CB8AC3E}">
        <p14:creationId xmlns:p14="http://schemas.microsoft.com/office/powerpoint/2010/main" val="36828869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D6D93-C086-7B4F-A58E-1612C129EB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 Remarks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80DF8F-7549-AC42-A242-51FBE6CA2E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Code is read much more than it is written</a:t>
            </a:r>
          </a:p>
          <a:p>
            <a:r>
              <a:rPr lang="en-US" dirty="0"/>
              <a:t>Variables should always be named the same way</a:t>
            </a:r>
          </a:p>
          <a:p>
            <a:r>
              <a:rPr lang="en-US" dirty="0"/>
              <a:t>Same with classes, functions, and files</a:t>
            </a:r>
          </a:p>
          <a:p>
            <a:r>
              <a:rPr lang="en-US" dirty="0"/>
              <a:t>Favor readable code over comments/documentation</a:t>
            </a:r>
          </a:p>
          <a:p>
            <a:pPr lvl="1"/>
            <a:r>
              <a:rPr lang="en-US" dirty="0"/>
              <a:t>… but comment/document where needed!</a:t>
            </a:r>
          </a:p>
          <a:p>
            <a:r>
              <a:rPr lang="en-US" dirty="0"/>
              <a:t>Eschew the use of black magic! (especially w/o comments)</a:t>
            </a:r>
          </a:p>
        </p:txBody>
      </p:sp>
    </p:spTree>
    <p:extLst>
      <p:ext uri="{BB962C8B-B14F-4D97-AF65-F5344CB8AC3E}">
        <p14:creationId xmlns:p14="http://schemas.microsoft.com/office/powerpoint/2010/main" val="26362350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2326</TotalTime>
  <Words>1662</Words>
  <Application>Microsoft Macintosh PowerPoint</Application>
  <PresentationFormat>Widescreen</PresentationFormat>
  <Paragraphs>253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8" baseType="lpstr">
      <vt:lpstr>Arial</vt:lpstr>
      <vt:lpstr>Calibri</vt:lpstr>
      <vt:lpstr>Calibri Light</vt:lpstr>
      <vt:lpstr>Courier New</vt:lpstr>
      <vt:lpstr>Gill Sans MT</vt:lpstr>
      <vt:lpstr>Office Theme</vt:lpstr>
      <vt:lpstr>Clean Code, Software Design, and Refactoring</vt:lpstr>
      <vt:lpstr>PowerPoint Presentation</vt:lpstr>
      <vt:lpstr>PowerPoint Presentation</vt:lpstr>
      <vt:lpstr>Overview</vt:lpstr>
      <vt:lpstr>Requirements &lt;--&gt; Design &lt;--&gt; Code</vt:lpstr>
      <vt:lpstr>The Total Cost of Owning a Mess</vt:lpstr>
      <vt:lpstr>The Total Cost of Owning a Mess</vt:lpstr>
      <vt:lpstr>Overview</vt:lpstr>
      <vt:lpstr>Initial Remarks</vt:lpstr>
      <vt:lpstr>Which is Better?</vt:lpstr>
      <vt:lpstr>PEP8 – A Style Guide for</vt:lpstr>
      <vt:lpstr>Overview</vt:lpstr>
      <vt:lpstr>First, Interactive Python</vt:lpstr>
      <vt:lpstr>PowerPoint Presentation</vt:lpstr>
      <vt:lpstr>More code quality tips</vt:lpstr>
      <vt:lpstr>PowerPoint Presentation</vt:lpstr>
      <vt:lpstr>Overview</vt:lpstr>
      <vt:lpstr>Design “Shapes” the Code</vt:lpstr>
      <vt:lpstr>SOLID Design Principles</vt:lpstr>
      <vt:lpstr>Single responsibility principle</vt:lpstr>
      <vt:lpstr>Open-closed principle</vt:lpstr>
      <vt:lpstr>Liskov substitution principle</vt:lpstr>
      <vt:lpstr>Interface segregation principle</vt:lpstr>
      <vt:lpstr>Dependency inversion principle</vt:lpstr>
      <vt:lpstr>Dependency Injection (a form of DIP)</vt:lpstr>
      <vt:lpstr>PowerPoint Presentation</vt:lpstr>
      <vt:lpstr>PowerPoint Presentation</vt:lpstr>
      <vt:lpstr>Design by Contract</vt:lpstr>
      <vt:lpstr>Design Contracts in Python</vt:lpstr>
      <vt:lpstr>Exercise: Critiquing others’ code</vt:lpstr>
      <vt:lpstr>Exercise: Revisit Turtles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Clean Code, Software Design, and Refactoring</dc:title>
  <dc:creator>Jason Shepherd</dc:creator>
  <cp:lastModifiedBy>Jason Shepherd</cp:lastModifiedBy>
  <cp:revision>120</cp:revision>
  <dcterms:created xsi:type="dcterms:W3CDTF">2019-09-05T11:17:12Z</dcterms:created>
  <dcterms:modified xsi:type="dcterms:W3CDTF">2019-09-11T12:59:56Z</dcterms:modified>
</cp:coreProperties>
</file>